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4" r:id="rId2"/>
    <p:sldId id="266" r:id="rId3"/>
    <p:sldId id="300" r:id="rId4"/>
    <p:sldId id="298" r:id="rId5"/>
    <p:sldId id="322" r:id="rId6"/>
    <p:sldId id="313" r:id="rId7"/>
    <p:sldId id="316" r:id="rId8"/>
    <p:sldId id="320" r:id="rId9"/>
    <p:sldId id="321" r:id="rId10"/>
    <p:sldId id="323" r:id="rId11"/>
    <p:sldId id="32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33"/>
    <a:srgbClr val="9966FF"/>
    <a:srgbClr val="ED8013"/>
    <a:srgbClr val="339966"/>
    <a:srgbClr val="E6E6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10" autoAdjust="0"/>
  </p:normalViewPr>
  <p:slideViewPr>
    <p:cSldViewPr snapToGrid="0" showGuides="1">
      <p:cViewPr varScale="1">
        <p:scale>
          <a:sx n="89" d="100"/>
          <a:sy n="89" d="100"/>
        </p:scale>
        <p:origin x="-53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0.01524</cdr:x>
      <cdr:y>0</cdr:y>
    </cdr:from>
    <cdr:to>
      <cdr:x>1</cdr:x>
      <cdr:y>0.99069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xmlns="" id="{803D936A-5739-333A-7A56-0A97127C217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9388" y="-1700529"/>
          <a:ext cx="6421958" cy="447720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xmlns="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xmlns="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xmlns="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xmlns="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xmlns="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xmlns="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xmlns="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xmlns="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xmlns="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xmlns="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xmlns="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xmlns="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xmlns="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xmlns="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xmlns="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xmlns="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xmlns="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xmlns="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xmlns="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xmlns="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xmlns="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xmlns="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xmlns="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xmlns="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xmlns="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xmlns="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xmlns="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xmlns="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xmlns="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xmlns="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xmlns="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xmlns="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xmlns="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xmlns="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xmlns="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xmlns="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xmlns="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xmlns="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xmlns="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xmlns="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xmlns="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xmlns="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xmlns="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xmlns="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xmlns="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xmlns="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xmlns="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xmlns="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xmlns="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xmlns="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xmlns="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xmlns="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xmlns="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xmlns="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xmlns="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xmlns="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xmlns="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xmlns="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xmlns="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xmlns="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xmlns="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xmlns="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xmlns="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xmlns="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xmlns="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xmlns="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xmlns="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xmlns="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xmlns="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xmlns="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xmlns="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xmlns="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xmlns="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xmlns="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xmlns="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xmlns="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xmlns="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xmlns="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xmlns="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xmlns="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xmlns="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xmlns="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xmlns="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xmlns="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xmlns="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xmlns="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xmlns="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xmlns="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xmlns="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xmlns="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xmlns="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xmlns="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xmlns="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34160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  <a:prstGeom prst="rect">
            <a:avLst/>
          </a:prstGeo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26/10/66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xmlns="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xmlns="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  <p:sldLayoutId id="2147483703" r:id="rId5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2549562" y="247408"/>
            <a:ext cx="9380669" cy="19842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แนวทางการนำเสนอหลักสูตร</a:t>
            </a:r>
            <a:r>
              <a:rPr lang="th-TH" sz="6000" b="1" dirty="0" smtClean="0">
                <a:solidFill>
                  <a:srgbClr val="ED80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ปรับปรุง</a:t>
            </a: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ต่อ สภาวิชาการ สภามหาวิทยาลัย</a:t>
            </a:r>
            <a:endParaRPr lang="th-TH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xmlns="" id="{0097C6D9-3930-4866-9E88-F17648880044}"/>
              </a:ext>
            </a:extLst>
          </p:cNvPr>
          <p:cNvSpPr txBox="1">
            <a:spLocks/>
          </p:cNvSpPr>
          <p:nvPr/>
        </p:nvSpPr>
        <p:spPr>
          <a:xfrm>
            <a:off x="3302689" y="2431233"/>
            <a:ext cx="6013443" cy="4389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ให้</a:t>
            </a:r>
            <a:r>
              <a:rPr kumimoji="0" lang="th-TH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นําเสนอ</a:t>
            </a:r>
            <a:r>
              <a:rPr kumimoji="0" lang="th-TH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ไม่เกิน 5 นาที</a:t>
            </a: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เฉพาะสาระสำคัญตามหัวข้อ เช่น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1. ชื่อหลักสูตร  ชื่อปริญญาและสาขาวิชา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ปรับปรุงจากหลักสูตรอะไร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2. ความต้องการอัตรากำลังคนในตลาดแรงงาน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3. โมเดลของหลักสูตร /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PLO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4. ความแตกต่างระหว่างหลักสูตรเดิมกับหลักสูตรปรับปรุง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- ปรัชญา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- </a:t>
            </a: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- จำนวน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หน่วย</a:t>
            </a:r>
            <a:r>
              <a:rPr kumimoji="0" lang="th-TH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กิต</a:t>
            </a:r>
            <a:endParaRPr kumimoji="0" lang="th-TH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- โครงสร้าง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หลักสูตร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- </a:t>
            </a:r>
            <a:r>
              <a:rPr lang="th-TH" sz="2000" b="1" dirty="0" smtClean="0">
                <a:solidFill>
                  <a:schemeClr val="tx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อาจารย์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ผู้รับผิดชอบหลักสูตร 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(กรณีมีการเปลี่ยนแปลง)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5" name="คำบรรยายภาพแบบลูกศรลง 4"/>
          <p:cNvSpPr/>
          <p:nvPr/>
        </p:nvSpPr>
        <p:spPr>
          <a:xfrm>
            <a:off x="8383800" y="3673736"/>
            <a:ext cx="3320526" cy="2780853"/>
          </a:xfrm>
          <a:prstGeom prst="downArrowCallout">
            <a:avLst>
              <a:gd name="adj1" fmla="val 12621"/>
              <a:gd name="adj2" fmla="val 19971"/>
              <a:gd name="adj3" fmla="val 25000"/>
              <a:gd name="adj4" fmla="val 65364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ตามตัวอย่าง ดังต่อไปนี้ </a:t>
            </a:r>
            <a:endParaRPr lang="th-TH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B743F6-C802-DFEE-D029-03275E83780C}"/>
              </a:ext>
            </a:extLst>
          </p:cNvPr>
          <p:cNvSpPr/>
          <p:nvPr/>
        </p:nvSpPr>
        <p:spPr>
          <a:xfrm>
            <a:off x="0" y="1574907"/>
            <a:ext cx="12192000" cy="853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xmlns="" id="{CFBE296D-3921-C05A-6BCE-E1CDD268CB45}"/>
              </a:ext>
            </a:extLst>
          </p:cNvPr>
          <p:cNvSpPr txBox="1">
            <a:spLocks/>
          </p:cNvSpPr>
          <p:nvPr/>
        </p:nvSpPr>
        <p:spPr>
          <a:xfrm>
            <a:off x="5966847" y="1882588"/>
            <a:ext cx="6092475" cy="4636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57550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ความแตกต่างระหว่างหลักสูตรเดิมกับหลักสูตรปรับปรุง</a:t>
            </a:r>
            <a:endParaRPr lang="en-US" sz="4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2B253683-524F-46CF-BFCD-BFF6A7A92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49" y="1893346"/>
            <a:ext cx="5680038" cy="461503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6788075" y="1630618"/>
            <a:ext cx="4636546" cy="587830"/>
          </a:xfrm>
          <a:prstGeom prst="roundRect">
            <a:avLst/>
          </a:prstGeom>
          <a:solidFill>
            <a:srgbClr val="ED8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โครงสร้างหลักสูตร (ปรับปรุงใหม่)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954491" y="1643536"/>
            <a:ext cx="4172991" cy="587830"/>
          </a:xfrm>
          <a:prstGeom prst="roundRect">
            <a:avLst/>
          </a:prstGeom>
          <a:solidFill>
            <a:srgbClr val="ED8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โครงสร้างหลักสูตร (เดิม)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64" y="269670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13598" y="269412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B743F6-C802-DFEE-D029-03275E83780C}"/>
              </a:ext>
            </a:extLst>
          </p:cNvPr>
          <p:cNvSpPr/>
          <p:nvPr/>
        </p:nvSpPr>
        <p:spPr>
          <a:xfrm>
            <a:off x="0" y="1574907"/>
            <a:ext cx="12192000" cy="853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xmlns="" id="{CFBE296D-3921-C05A-6BCE-E1CDD268CB45}"/>
              </a:ext>
            </a:extLst>
          </p:cNvPr>
          <p:cNvSpPr txBox="1">
            <a:spLocks/>
          </p:cNvSpPr>
          <p:nvPr/>
        </p:nvSpPr>
        <p:spPr>
          <a:xfrm>
            <a:off x="5966847" y="1882588"/>
            <a:ext cx="6092475" cy="4636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57550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ความแตกต่างระหว่างหลักสูตรเดิมกับหลักสูตรปรับปรุง</a:t>
            </a:r>
            <a:endParaRPr lang="en-US" sz="4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2B253683-524F-46CF-BFCD-BFF6A7A92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49" y="1893346"/>
            <a:ext cx="5680038" cy="461503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6788075" y="1630618"/>
            <a:ext cx="4636546" cy="587830"/>
          </a:xfrm>
          <a:prstGeom prst="round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อาจารย์ผู้รับผิดขอบ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 (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ปรับปรุงใหม่)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954491" y="1643536"/>
            <a:ext cx="4172991" cy="587830"/>
          </a:xfrm>
          <a:prstGeom prst="round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อาจารย์ผู้รับผิดขอบหลักสูตร (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เดิม)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64" y="269670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13598" y="269412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32C5B277-840F-F5B0-B4BD-F2E96455C3F0}"/>
              </a:ext>
            </a:extLst>
          </p:cNvPr>
          <p:cNvSpPr/>
          <p:nvPr/>
        </p:nvSpPr>
        <p:spPr>
          <a:xfrm>
            <a:off x="1172817" y="1156186"/>
            <a:ext cx="3884919" cy="6904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i="0" dirty="0" smtClean="0"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ชื่อหลักสูตร</a:t>
            </a:r>
            <a:endParaRPr lang="en-US" sz="4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9E0517FD-9AA4-E33D-9374-E6942AED1EFA}"/>
              </a:ext>
            </a:extLst>
          </p:cNvPr>
          <p:cNvSpPr/>
          <p:nvPr/>
        </p:nvSpPr>
        <p:spPr>
          <a:xfrm>
            <a:off x="5139406" y="1156186"/>
            <a:ext cx="7052594" cy="6904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i="0" dirty="0" smtClean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หลักสูตรเทคโนโลยี</a:t>
            </a:r>
            <a:r>
              <a:rPr lang="th-TH" sz="4000" b="1" i="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บัณฑิต สาขาเทคโนโลยีโยธา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DEF57F13-4A3B-7C70-ACCF-84310E7D0D6D}"/>
              </a:ext>
            </a:extLst>
          </p:cNvPr>
          <p:cNvSpPr/>
          <p:nvPr/>
        </p:nvSpPr>
        <p:spPr>
          <a:xfrm>
            <a:off x="1192695" y="2608523"/>
            <a:ext cx="3865041" cy="6904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i="0" dirty="0" smtClean="0"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ชื่อปริญญาและสาขาวิชา</a:t>
            </a:r>
            <a:endParaRPr lang="en-US" sz="40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1A470172-9CDA-3EC4-132C-30C6DF394E37}"/>
              </a:ext>
            </a:extLst>
          </p:cNvPr>
          <p:cNvSpPr/>
          <p:nvPr/>
        </p:nvSpPr>
        <p:spPr>
          <a:xfrm>
            <a:off x="5139406" y="2496259"/>
            <a:ext cx="5800531" cy="15366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เทคโนโลยีบัณฑิต (</a:t>
            </a:r>
            <a:r>
              <a:rPr lang="th-TH" sz="4000" b="1" i="0" dirty="0" smtClean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เทคโนโลยีโยธา)</a:t>
            </a:r>
          </a:p>
          <a:p>
            <a:r>
              <a:rPr lang="th-TH" sz="4000" b="1" dirty="0" err="1" smtClean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ทล.บ.</a:t>
            </a:r>
            <a:r>
              <a:rPr lang="th-TH" sz="4000" b="1" dirty="0" smtClean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(เทคโนโลยีโยธา)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9A6AAA67-EFAC-EDCD-0964-981BCC1F9097}"/>
              </a:ext>
            </a:extLst>
          </p:cNvPr>
          <p:cNvSpPr/>
          <p:nvPr/>
        </p:nvSpPr>
        <p:spPr>
          <a:xfrm>
            <a:off x="1152938" y="4465078"/>
            <a:ext cx="3904798" cy="6904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สถานภาพของหลักสูตร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11E54238-D50B-2333-45DF-3FCC9269EE76}"/>
              </a:ext>
            </a:extLst>
          </p:cNvPr>
          <p:cNvSpPr/>
          <p:nvPr/>
        </p:nvSpPr>
        <p:spPr>
          <a:xfrm>
            <a:off x="5146156" y="4671379"/>
            <a:ext cx="6973082" cy="2107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หลักสูตรปรับปรุง พ.ศ. 2565  </a:t>
            </a:r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ปรับปรุงจาก</a:t>
            </a:r>
            <a:r>
              <a:rPr lang="th-TH" sz="4000" b="1" dirty="0" smtClean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ea typeface="Arundina Sans Mono" panose="020B0300020202020204" pitchFamily="34" charset="-34"/>
                <a:cs typeface="TH SarabunPSK" panose="020B0500040200020003" pitchFamily="34" charset="-34"/>
              </a:rPr>
              <a:t>หลักสูตรเทคโนโลยีบัณฑิต สาขาเทคโนโลยีโยธา หลักสูตรปรับปรุง พ.ศ. 2561</a:t>
            </a:r>
            <a:endParaRPr lang="en-US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คำบรรยายภาพแบบลูกศรลง 11"/>
          <p:cNvSpPr/>
          <p:nvPr/>
        </p:nvSpPr>
        <p:spPr>
          <a:xfrm>
            <a:off x="6260946" y="279708"/>
            <a:ext cx="1269390" cy="860611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3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xmlns="" id="{2C00B059-8249-401E-BECD-DC838B36F9F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th-TH" sz="4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ความต้องการอัตรากำลังคนในตลาดแรงงาน</a:t>
            </a:r>
            <a:endParaRPr lang="en-US" sz="4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ED42596E-DB09-43F7-A053-18CEB2DDE6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423" y="1405274"/>
            <a:ext cx="4277827" cy="463103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การ</a:t>
            </a:r>
            <a:r>
              <a:rPr lang="th-TH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ประกาศรับสมัครงานที่เกี่ยวข้องในเวปไซต์จ็อบไทยดอทคอม ข้อมูล ณ วันที่ </a:t>
            </a:r>
            <a:r>
              <a:rPr lang="en-US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22</a:t>
            </a:r>
            <a:r>
              <a:rPr lang="th-TH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มกราคม </a:t>
            </a:r>
            <a:r>
              <a:rPr lang="th-TH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มีจำนวนทั้งหมด </a:t>
            </a:r>
            <a:r>
              <a:rPr lang="en-US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327</a:t>
            </a:r>
            <a:r>
              <a:rPr lang="th-TH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ตำแหน่ง</a:t>
            </a:r>
            <a:r>
              <a:rPr lang="en-US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800" dirty="0" smtClean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ดังนี้</a:t>
            </a:r>
            <a:endParaRPr lang="en-US" sz="2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/>
            <a:r>
              <a:rPr lang="th-TH" sz="2800" dirty="0" err="1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โฟร์</a:t>
            </a: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แมน </a:t>
            </a:r>
            <a:r>
              <a:rPr lang="en-US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224 </a:t>
            </a: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ตำแหน่ง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ช่างเขียนแบบ </a:t>
            </a:r>
            <a:r>
              <a:rPr lang="en-US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63 </a:t>
            </a: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ตำแหน่ง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ช่างสำรวจ </a:t>
            </a:r>
            <a:r>
              <a:rPr lang="en-US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21 </a:t>
            </a: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ตำแหน่ง</a:t>
            </a:r>
          </a:p>
          <a:p>
            <a:pPr algn="thaiDist"/>
            <a:r>
              <a:rPr lang="th-TH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ผู้ช่วยวิศวกร </a:t>
            </a:r>
            <a:r>
              <a:rPr lang="en-US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15 </a:t>
            </a:r>
            <a:r>
              <a:rPr lang="th-TH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ตำแหน่ง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วิศวกรหน้างาน </a:t>
            </a:r>
            <a:r>
              <a:rPr lang="en-US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 </a:t>
            </a: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ตำแหน่ง</a:t>
            </a:r>
            <a:endParaRPr lang="th-TH" sz="2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39A85E74-F62C-DD34-F2D1-1B5A75817B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6188269"/>
              </p:ext>
            </p:extLst>
          </p:nvPr>
        </p:nvGraphicFramePr>
        <p:xfrm>
          <a:off x="5550946" y="1678192"/>
          <a:ext cx="5690795" cy="3560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2DE8EB9-7F7A-DE52-3775-83DA0EBE2AFA}"/>
              </a:ext>
            </a:extLst>
          </p:cNvPr>
          <p:cNvSpPr txBox="1"/>
          <p:nvPr/>
        </p:nvSpPr>
        <p:spPr>
          <a:xfrm>
            <a:off x="6106757" y="5851798"/>
            <a:ext cx="2124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(https://www.jobthai.com/)</a:t>
            </a:r>
            <a:r>
              <a:rPr lang="th-TH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dirty="0"/>
          </a:p>
        </p:txBody>
      </p:sp>
      <p:sp>
        <p:nvSpPr>
          <p:cNvPr id="8" name="คำบรรยายภาพแบบลูกศรลง 7"/>
          <p:cNvSpPr/>
          <p:nvPr/>
        </p:nvSpPr>
        <p:spPr>
          <a:xfrm>
            <a:off x="5002301" y="1247903"/>
            <a:ext cx="1269390" cy="860611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0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0D9A0715-FA1B-10BE-F3BB-A21970694C54}"/>
              </a:ext>
            </a:extLst>
          </p:cNvPr>
          <p:cNvSpPr/>
          <p:nvPr/>
        </p:nvSpPr>
        <p:spPr>
          <a:xfrm>
            <a:off x="371475" y="4467907"/>
            <a:ext cx="5652808" cy="1308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6105905-7B09-7B05-F637-0EE60CF0C79D}"/>
              </a:ext>
            </a:extLst>
          </p:cNvPr>
          <p:cNvSpPr txBox="1"/>
          <p:nvPr/>
        </p:nvSpPr>
        <p:spPr>
          <a:xfrm>
            <a:off x="475861" y="1676222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9B4E403-9C65-1642-E4CE-236ED2E222AC}"/>
              </a:ext>
            </a:extLst>
          </p:cNvPr>
          <p:cNvSpPr txBox="1"/>
          <p:nvPr/>
        </p:nvSpPr>
        <p:spPr>
          <a:xfrm>
            <a:off x="3371461" y="1676221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B4A03A5-94DA-F65F-9DC8-7D82A944A1E4}"/>
              </a:ext>
            </a:extLst>
          </p:cNvPr>
          <p:cNvSpPr txBox="1"/>
          <p:nvPr/>
        </p:nvSpPr>
        <p:spPr>
          <a:xfrm>
            <a:off x="6325761" y="1676221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B66BBC2-7356-526B-7F86-FFBBB6675546}"/>
              </a:ext>
            </a:extLst>
          </p:cNvPr>
          <p:cNvSpPr txBox="1"/>
          <p:nvPr/>
        </p:nvSpPr>
        <p:spPr>
          <a:xfrm>
            <a:off x="9254786" y="1676221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F788804-8109-0885-8990-480EF9E0BB38}"/>
              </a:ext>
            </a:extLst>
          </p:cNvPr>
          <p:cNvSpPr txBox="1"/>
          <p:nvPr/>
        </p:nvSpPr>
        <p:spPr>
          <a:xfrm>
            <a:off x="463814" y="4527678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71D800E5-C8A1-95B6-06DC-B26517F487A4}"/>
              </a:ext>
            </a:extLst>
          </p:cNvPr>
          <p:cNvSpPr txBox="1"/>
          <p:nvPr/>
        </p:nvSpPr>
        <p:spPr>
          <a:xfrm>
            <a:off x="371475" y="2385316"/>
            <a:ext cx="2670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kern="50" dirty="0">
                <a:solidFill>
                  <a:schemeClr val="bg1"/>
                </a:solidFill>
                <a:ea typeface="DejaVu Sans"/>
                <a:cs typeface="TH SarabunPSK" panose="020B0500040200020003" pitchFamily="34" charset="-34"/>
              </a:rPr>
              <a:t>มีทักษะ</a:t>
            </a:r>
            <a:r>
              <a:rPr lang="th-TH" sz="2400" kern="50" dirty="0">
                <a:solidFill>
                  <a:schemeClr val="bg1"/>
                </a:solidFill>
                <a:effectLst/>
                <a:ea typeface="DejaVu Sans"/>
                <a:cs typeface="TH SarabunPSK" panose="020B0500040200020003" pitchFamily="34" charset="-34"/>
              </a:rPr>
              <a:t>งานก่อสร้างพื้นฐาน </a:t>
            </a:r>
            <a:endParaRPr lang="en-US" sz="2400" kern="50" dirty="0">
              <a:solidFill>
                <a:schemeClr val="bg1"/>
              </a:solidFill>
              <a:effectLst/>
              <a:ea typeface="DejaVu Sans"/>
              <a:cs typeface="TH SarabunPSK" panose="020B0500040200020003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kern="50" dirty="0">
                <a:solidFill>
                  <a:schemeClr val="bg1"/>
                </a:solidFill>
                <a:effectLst/>
                <a:ea typeface="DejaVu Sans"/>
                <a:cs typeface="TH SarabunPSK" panose="020B0500040200020003" pitchFamily="34" charset="-34"/>
              </a:rPr>
              <a:t>มีทักษะเขียนแบบก่อสร้างด้วยคอมพิวเตอร์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F5B8E23-B4B5-0C79-1F7E-56E77E43A492}"/>
              </a:ext>
            </a:extLst>
          </p:cNvPr>
          <p:cNvSpPr txBox="1"/>
          <p:nvPr/>
        </p:nvSpPr>
        <p:spPr>
          <a:xfrm>
            <a:off x="3371461" y="2385316"/>
            <a:ext cx="2670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kern="50" dirty="0">
                <a:solidFill>
                  <a:schemeClr val="bg1"/>
                </a:solidFill>
                <a:effectLst/>
                <a:ea typeface="DejaVu Sans"/>
                <a:cs typeface="TH SarabunPSK" panose="020B0500040200020003" pitchFamily="34" charset="-34"/>
              </a:rPr>
              <a:t>เข้าใจกระบวนการก่อสร้าง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kern="50" dirty="0">
                <a:solidFill>
                  <a:schemeClr val="bg1"/>
                </a:solidFill>
                <a:ea typeface="DejaVu Sans"/>
                <a:cs typeface="TH SarabunPSK" panose="020B0500040200020003" pitchFamily="34" charset="-34"/>
              </a:rPr>
              <a:t>การเลือกใช้</a:t>
            </a:r>
            <a:r>
              <a:rPr lang="th-TH" sz="2400" kern="50" dirty="0">
                <a:solidFill>
                  <a:schemeClr val="bg1"/>
                </a:solidFill>
                <a:effectLst/>
                <a:ea typeface="DejaVu Sans"/>
                <a:cs typeface="TH SarabunPSK" panose="020B0500040200020003" pitchFamily="34" charset="-34"/>
              </a:rPr>
              <a:t>วัสดุก่อสร้าง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kern="50" dirty="0">
                <a:solidFill>
                  <a:schemeClr val="bg1"/>
                </a:solidFill>
                <a:effectLst/>
                <a:ea typeface="DejaVu Sans"/>
                <a:cs typeface="TH SarabunPSK" panose="020B0500040200020003" pitchFamily="34" charset="-34"/>
              </a:rPr>
              <a:t>มีทักษะปฏิบัติงานสำรวจ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Title 49">
            <a:extLst>
              <a:ext uri="{FF2B5EF4-FFF2-40B4-BE49-F238E27FC236}">
                <a16:creationId xmlns:a16="http://schemas.microsoft.com/office/drawing/2014/main" xmlns="" id="{06C16278-7955-7810-D6DA-0550C04E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itle 4">
            <a:extLst>
              <a:ext uri="{FF2B5EF4-FFF2-40B4-BE49-F238E27FC236}">
                <a16:creationId xmlns:a16="http://schemas.microsoft.com/office/drawing/2014/main" xmlns="" id="{4156B8A9-7198-BA27-6289-BDCA7FD91642}"/>
              </a:ext>
            </a:extLst>
          </p:cNvPr>
          <p:cNvSpPr txBox="1">
            <a:spLocks/>
          </p:cNvSpPr>
          <p:nvPr/>
        </p:nvSpPr>
        <p:spPr>
          <a:xfrm>
            <a:off x="371475" y="274436"/>
            <a:ext cx="11520487" cy="75882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โมเดลของหลักสูตร</a:t>
            </a:r>
            <a:r>
              <a:rPr lang="en-US" sz="4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4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ผลลัพธ์การเรียนรู้</a:t>
            </a:r>
            <a:endParaRPr lang="en-US" sz="4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391D4564-E104-9C8F-4342-2C8BC2A12719}"/>
              </a:ext>
            </a:extLst>
          </p:cNvPr>
          <p:cNvSpPr txBox="1"/>
          <p:nvPr/>
        </p:nvSpPr>
        <p:spPr>
          <a:xfrm>
            <a:off x="6371447" y="2385316"/>
            <a:ext cx="2670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kern="50" dirty="0">
                <a:solidFill>
                  <a:schemeClr val="bg1"/>
                </a:solidFill>
                <a:effectLst/>
                <a:ea typeface="DejaVu Sans"/>
                <a:cs typeface="TH SarabunPSK" panose="020B0500040200020003" pitchFamily="34" charset="-34"/>
              </a:rPr>
              <a:t>มีทักษะประมาณราคางานก่อสร้าง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kern="50" dirty="0">
                <a:solidFill>
                  <a:schemeClr val="bg1"/>
                </a:solidFill>
                <a:ea typeface="DejaVu Sans"/>
                <a:cs typeface="TH SarabunPSK" panose="020B0500040200020003" pitchFamily="34" charset="-34"/>
              </a:rPr>
              <a:t>มีทักษะ</a:t>
            </a:r>
            <a:r>
              <a:rPr lang="th-TH" sz="2400" kern="50" dirty="0">
                <a:solidFill>
                  <a:schemeClr val="bg1"/>
                </a:solidFill>
                <a:effectLst/>
                <a:ea typeface="DejaVu Sans"/>
                <a:cs typeface="TH SarabunPSK" panose="020B0500040200020003" pitchFamily="34" charset="-34"/>
              </a:rPr>
              <a:t>ควบคุมและตรวจงานก่อสร้าง</a:t>
            </a:r>
            <a:endParaRPr lang="en-US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662A2F4-3B75-D3FB-C975-48DD425CDD90}"/>
              </a:ext>
            </a:extLst>
          </p:cNvPr>
          <p:cNvSpPr txBox="1"/>
          <p:nvPr/>
        </p:nvSpPr>
        <p:spPr>
          <a:xfrm>
            <a:off x="8704068" y="2404908"/>
            <a:ext cx="3276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285750">
              <a:spcBef>
                <a:spcPts val="20"/>
              </a:spcBef>
              <a:spcAft>
                <a:spcPts val="20"/>
              </a:spcAft>
              <a:buFont typeface="Arial" panose="020B0604020202020204" pitchFamily="34" charset="0"/>
              <a:buChar char="•"/>
              <a:tabLst>
                <a:tab pos="228600" algn="l"/>
                <a:tab pos="571500" algn="l"/>
              </a:tabLst>
            </a:pPr>
            <a:r>
              <a:rPr lang="th-TH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มีทักษะการ</a:t>
            </a:r>
            <a:r>
              <a:rPr lang="th-TH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ออกแบบโครงสร้างอาคาร ฐานรากอาคาร </a:t>
            </a:r>
            <a:r>
              <a:rPr lang="th-TH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งานถนน</a:t>
            </a:r>
            <a:endParaRPr lang="th-TH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42950" indent="-285750">
              <a:spcBef>
                <a:spcPts val="20"/>
              </a:spcBef>
              <a:spcAft>
                <a:spcPts val="20"/>
              </a:spcAft>
              <a:buFont typeface="Arial" panose="020B0604020202020204" pitchFamily="34" charset="0"/>
              <a:buChar char="•"/>
              <a:tabLst>
                <a:tab pos="228600" algn="l"/>
                <a:tab pos="571500" algn="l"/>
              </a:tabLst>
            </a:pPr>
            <a:r>
              <a:rPr lang="th-TH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มีทักษะ</a:t>
            </a:r>
            <a:r>
              <a:rPr lang="th-TH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วางแผนงานก่อสร้าง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FD242151-0849-2C51-A4B0-C4A9C213ADF2}"/>
              </a:ext>
            </a:extLst>
          </p:cNvPr>
          <p:cNvSpPr txBox="1"/>
          <p:nvPr/>
        </p:nvSpPr>
        <p:spPr>
          <a:xfrm>
            <a:off x="502888" y="5159388"/>
            <a:ext cx="5327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kern="50" dirty="0">
                <a:solidFill>
                  <a:schemeClr val="bg1"/>
                </a:solidFill>
                <a:effectLst/>
                <a:ea typeface="DejaVu Sans"/>
                <a:cs typeface="TH SarabunPSK" panose="020B0500040200020003" pitchFamily="34" charset="-34"/>
              </a:rPr>
              <a:t>มีความซื่อสัตย์สุจริต มีจรรยาบรรณทางวิชาการและวิชาชีพ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คำบรรยายภาพแบบลูกศรลง 15"/>
          <p:cNvSpPr/>
          <p:nvPr/>
        </p:nvSpPr>
        <p:spPr>
          <a:xfrm>
            <a:off x="5497153" y="1097290"/>
            <a:ext cx="1269390" cy="860611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4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th-TH" sz="4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โมเดลของหลักสูตร</a:t>
            </a:r>
            <a:r>
              <a:rPr lang="en-US" sz="4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4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สมรรถนะที่เกิดขึ้นในแต่ละชั้นปี</a:t>
            </a:r>
            <a:endParaRPr lang="en-US" sz="4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F899A263-B52E-B448-6C2D-FEE9F8ED4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82" y="2086982"/>
            <a:ext cx="10876249" cy="4335332"/>
          </a:xfrm>
          <a:prstGeom prst="rect">
            <a:avLst/>
          </a:prstGeom>
        </p:spPr>
      </p:pic>
      <p:sp>
        <p:nvSpPr>
          <p:cNvPr id="14" name="คำบรรยายภาพแบบลูกศรลง 13"/>
          <p:cNvSpPr/>
          <p:nvPr/>
        </p:nvSpPr>
        <p:spPr>
          <a:xfrm>
            <a:off x="5249746" y="1183342"/>
            <a:ext cx="1269390" cy="860611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6979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แตกต่างระหว่างหลักสูตรเดิมกับหลักสูตรปรับปรุง</a:t>
            </a:r>
            <a:endParaRPr lang="en-US" sz="44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1D25EA65-FDFA-CE83-7593-92804D88940B}"/>
              </a:ext>
            </a:extLst>
          </p:cNvPr>
          <p:cNvSpPr/>
          <p:nvPr/>
        </p:nvSpPr>
        <p:spPr>
          <a:xfrm>
            <a:off x="138948" y="1498856"/>
            <a:ext cx="3088346" cy="58782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4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หลักสูตรเดิม </a:t>
            </a:r>
            <a:r>
              <a:rPr lang="th-TH" sz="3400" b="1" dirty="0" smtClean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</a:t>
            </a:r>
            <a:r>
              <a:rPr lang="en-US" sz="3400" b="1" dirty="0" smtClean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2561</a:t>
            </a:r>
            <a:endParaRPr lang="en-US" sz="34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3356376" y="1502813"/>
            <a:ext cx="8573855" cy="5878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หลักสูตรปรับปรุง</a:t>
            </a:r>
            <a:r>
              <a:rPr lang="en-US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 </a:t>
            </a:r>
            <a:r>
              <a:rPr lang="en-US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 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121 หน่วย</a:t>
            </a:r>
            <a:r>
              <a:rPr lang="th-TH" sz="3600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กิต</a:t>
            </a:r>
            <a:endParaRPr lang="en-US" sz="3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BAEE5D85-2700-7DE7-8778-A7D5CFCA5396}"/>
              </a:ext>
            </a:extLst>
          </p:cNvPr>
          <p:cNvSpPr/>
          <p:nvPr/>
        </p:nvSpPr>
        <p:spPr>
          <a:xfrm>
            <a:off x="3373143" y="2254146"/>
            <a:ext cx="2358497" cy="3027821"/>
          </a:xfrm>
          <a:prstGeom prst="roundRect">
            <a:avLst>
              <a:gd name="adj" fmla="val 795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/>
            <a:endParaRPr lang="th-TH" sz="24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2563" indent="-182563"/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ควบ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รวมรายวิชา</a:t>
            </a: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ทฤษฎีและ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ปฏิบัติจำนวน </a:t>
            </a:r>
            <a:r>
              <a:rPr lang="en-US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รายวิชา</a:t>
            </a:r>
          </a:p>
          <a:p>
            <a:pPr marL="182563" indent="-182563"/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ปรับ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เป็นสหกิจศึกษา </a:t>
            </a:r>
            <a:r>
              <a:rPr lang="en-US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100%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0ED25F39-6D7A-EAEC-5028-EAF02305192B}"/>
              </a:ext>
            </a:extLst>
          </p:cNvPr>
          <p:cNvSpPr/>
          <p:nvPr/>
        </p:nvSpPr>
        <p:spPr>
          <a:xfrm>
            <a:off x="8154348" y="2212485"/>
            <a:ext cx="3786638" cy="3091035"/>
          </a:xfrm>
          <a:prstGeom prst="roundRect">
            <a:avLst>
              <a:gd name="adj" fmla="val 795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/>
            <a:endParaRPr lang="th-TH" sz="24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2563" indent="-182563">
              <a:buFontTx/>
              <a:buChar char="-"/>
            </a:pP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ออกแบบโครงสร้างไม้และเหล็ก</a:t>
            </a:r>
            <a:r>
              <a:rPr lang="en-US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บังคับ</a:t>
            </a: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182563" indent="-182563">
              <a:buFontTx/>
              <a:buChar char="-"/>
            </a:pP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ก่อสร้างอาคารด้วยชิ้นส่วนสำเร็จรูป</a:t>
            </a:r>
            <a:r>
              <a:rPr lang="en-US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บังคับ</a:t>
            </a: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2563" indent="-182563">
              <a:buFontTx/>
              <a:buChar char="-"/>
            </a:pP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วิศวกรรม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และการจัดการ</a:t>
            </a:r>
            <a:r>
              <a:rPr lang="th-TH" sz="2400" kern="5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ขยะ (เลือก</a:t>
            </a:r>
            <a:r>
              <a:rPr lang="th-TH" sz="2400" kern="5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182563" indent="-182563">
              <a:buFontTx/>
              <a:buChar char="-"/>
            </a:pPr>
            <a:r>
              <a:rPr lang="th-TH" sz="2400" kern="50" dirty="0" smtClean="0">
                <a:solidFill>
                  <a:srgbClr val="002060"/>
                </a:solidFill>
                <a:effectLst/>
                <a:ea typeface="DejaVu Sans"/>
                <a:cs typeface="TH SarabunPSK" panose="020B0500040200020003" pitchFamily="34" charset="-34"/>
              </a:rPr>
              <a:t>ระบบ</a:t>
            </a:r>
            <a:r>
              <a:rPr lang="th-TH" sz="2400" kern="50" dirty="0">
                <a:solidFill>
                  <a:srgbClr val="002060"/>
                </a:solidFill>
                <a:effectLst/>
                <a:ea typeface="DejaVu Sans"/>
                <a:cs typeface="TH SarabunPSK" panose="020B0500040200020003" pitchFamily="34" charset="-34"/>
              </a:rPr>
              <a:t>การจัดการสิ่งแวดล้อม (เลือก)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3D60B9B3-F1A2-7F34-055F-B1B402976F9E}"/>
              </a:ext>
            </a:extLst>
          </p:cNvPr>
          <p:cNvSpPr/>
          <p:nvPr/>
        </p:nvSpPr>
        <p:spPr>
          <a:xfrm>
            <a:off x="5754552" y="2241203"/>
            <a:ext cx="2381147" cy="3040802"/>
          </a:xfrm>
          <a:prstGeom prst="roundRect">
            <a:avLst>
              <a:gd name="adj" fmla="val 795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/>
            <a:endParaRPr lang="th-TH" sz="24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2563" indent="-182563">
              <a:buFontTx/>
              <a:buChar char="-"/>
            </a:pP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วิชา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กลุ่มเทคโนโลยี มคอ.</a:t>
            </a:r>
            <a:r>
              <a:rPr lang="en-US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ทล.บ.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เดิม</a:t>
            </a:r>
          </a:p>
          <a:p>
            <a:pPr marL="182563" indent="-182563">
              <a:buFontTx/>
              <a:buChar char="-"/>
            </a:pPr>
            <a:r>
              <a:rPr lang="th-TH" sz="24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วิชา</a:t>
            </a:r>
            <a:r>
              <a:rPr lang="th-TH" sz="2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โครงงาน</a:t>
            </a:r>
          </a:p>
          <a:p>
            <a:pPr algn="ctr"/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FE01057-722C-69B9-786C-6C055E99346A}"/>
              </a:ext>
            </a:extLst>
          </p:cNvPr>
          <p:cNvSpPr txBox="1"/>
          <p:nvPr/>
        </p:nvSpPr>
        <p:spPr>
          <a:xfrm>
            <a:off x="4087924" y="2178528"/>
            <a:ext cx="1016625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8662685-694F-227B-4AA0-670C56DBF835}"/>
              </a:ext>
            </a:extLst>
          </p:cNvPr>
          <p:cNvSpPr txBox="1"/>
          <p:nvPr/>
        </p:nvSpPr>
        <p:spPr>
          <a:xfrm>
            <a:off x="6504203" y="2142792"/>
            <a:ext cx="899605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ตัดออก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3B03812-567E-05C6-5184-8EB40D40EBA5}"/>
              </a:ext>
            </a:extLst>
          </p:cNvPr>
          <p:cNvSpPr txBox="1"/>
          <p:nvPr/>
        </p:nvSpPr>
        <p:spPr>
          <a:xfrm>
            <a:off x="9640347" y="2132034"/>
            <a:ext cx="952505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เพิ่มเติม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คำบรรยายภาพแบบลูกศรลง 18"/>
          <p:cNvSpPr/>
          <p:nvPr/>
        </p:nvSpPr>
        <p:spPr>
          <a:xfrm>
            <a:off x="344244" y="279712"/>
            <a:ext cx="1398493" cy="978941"/>
          </a:xfrm>
          <a:prstGeom prst="downArrowCallou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endParaRPr lang="th-TH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Rectangle: Rounded Corners 19">
            <a:extLst>
              <a:ext uri="{FF2B5EF4-FFF2-40B4-BE49-F238E27FC236}">
                <a16:creationId xmlns:a16="http://schemas.microsoft.com/office/drawing/2014/main" xmlns="" id="{1D25EA65-FDFA-CE83-7593-92804D88940B}"/>
              </a:ext>
            </a:extLst>
          </p:cNvPr>
          <p:cNvSpPr/>
          <p:nvPr/>
        </p:nvSpPr>
        <p:spPr>
          <a:xfrm>
            <a:off x="150608" y="2205296"/>
            <a:ext cx="3076686" cy="31627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139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หน่วย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กิต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(หลักสูตร </a:t>
            </a:r>
            <a:r>
              <a:rPr lang="th-TH" sz="2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ทล.บ.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ที่มี </a:t>
            </a:r>
            <a:r>
              <a:rPr lang="th-TH" sz="2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มคอ.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1)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4" name="Picture Placeholder 5">
            <a:extLst>
              <a:ext uri="{FF2B5EF4-FFF2-40B4-BE49-F238E27FC236}">
                <a16:creationId xmlns="" xmlns:a16="http://schemas.microsoft.com/office/drawing/2014/main" id="{8E9B2252-ACC7-B8B5-A5AE-35951685AA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30790" r="22485"/>
          <a:stretch/>
        </p:blipFill>
        <p:spPr>
          <a:xfrm rot="5400000">
            <a:off x="5410198" y="65443"/>
            <a:ext cx="1371603" cy="1219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5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B743F6-C802-DFEE-D029-03275E83780C}"/>
              </a:ext>
            </a:extLst>
          </p:cNvPr>
          <p:cNvSpPr/>
          <p:nvPr/>
        </p:nvSpPr>
        <p:spPr>
          <a:xfrm>
            <a:off x="0" y="1574907"/>
            <a:ext cx="12192000" cy="853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xmlns="" id="{CFBE296D-3921-C05A-6BCE-E1CDD268CB45}"/>
              </a:ext>
            </a:extLst>
          </p:cNvPr>
          <p:cNvSpPr txBox="1">
            <a:spLocks/>
          </p:cNvSpPr>
          <p:nvPr/>
        </p:nvSpPr>
        <p:spPr>
          <a:xfrm>
            <a:off x="5966847" y="1882588"/>
            <a:ext cx="6092475" cy="4636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57550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ความแตกต่างระหว่างหลักสูตรเดิมกับหลักสูตรปรับปรุง</a:t>
            </a:r>
            <a:endParaRPr lang="en-US" sz="4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2B253683-524F-46CF-BFCD-BFF6A7A92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49" y="1893346"/>
            <a:ext cx="5680038" cy="461503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7001291" y="1630618"/>
            <a:ext cx="4172991" cy="58783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 (ปรับปรุงใหม่)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954491" y="1643536"/>
            <a:ext cx="4172991" cy="58783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 (เดิม)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64" y="269670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13598" y="269412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B743F6-C802-DFEE-D029-03275E83780C}"/>
              </a:ext>
            </a:extLst>
          </p:cNvPr>
          <p:cNvSpPr/>
          <p:nvPr/>
        </p:nvSpPr>
        <p:spPr>
          <a:xfrm>
            <a:off x="0" y="1574907"/>
            <a:ext cx="12192000" cy="853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xmlns="" id="{CFBE296D-3921-C05A-6BCE-E1CDD268CB45}"/>
              </a:ext>
            </a:extLst>
          </p:cNvPr>
          <p:cNvSpPr txBox="1">
            <a:spLocks/>
          </p:cNvSpPr>
          <p:nvPr/>
        </p:nvSpPr>
        <p:spPr>
          <a:xfrm>
            <a:off x="5966847" y="1882588"/>
            <a:ext cx="6092475" cy="4636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57550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ความแตกต่างระหว่างหลักสูตรเดิมกับหลักสูตรปรับปรุง</a:t>
            </a:r>
            <a:endParaRPr lang="en-US" sz="4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2B253683-524F-46CF-BFCD-BFF6A7A92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49" y="1893346"/>
            <a:ext cx="5680038" cy="461503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7001291" y="1619860"/>
            <a:ext cx="4172991" cy="58783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(ปรับปรุงใหม่)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954491" y="1632778"/>
            <a:ext cx="4172991" cy="58783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(เดิม)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64" y="269670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13598" y="269412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B743F6-C802-DFEE-D029-03275E83780C}"/>
              </a:ext>
            </a:extLst>
          </p:cNvPr>
          <p:cNvSpPr/>
          <p:nvPr/>
        </p:nvSpPr>
        <p:spPr>
          <a:xfrm>
            <a:off x="0" y="1574907"/>
            <a:ext cx="12192000" cy="853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xmlns="" id="{CFBE296D-3921-C05A-6BCE-E1CDD268CB45}"/>
              </a:ext>
            </a:extLst>
          </p:cNvPr>
          <p:cNvSpPr txBox="1">
            <a:spLocks/>
          </p:cNvSpPr>
          <p:nvPr/>
        </p:nvSpPr>
        <p:spPr>
          <a:xfrm>
            <a:off x="5966847" y="1882588"/>
            <a:ext cx="6092475" cy="4636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57550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ความแตกต่างระหว่างหลักสูตรเดิมกับหลักสูตรปรับปรุง</a:t>
            </a:r>
            <a:endParaRPr lang="en-US" sz="4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2B253683-524F-46CF-BFCD-BFF6A7A92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49" y="1893346"/>
            <a:ext cx="5680038" cy="461503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7001291" y="1619860"/>
            <a:ext cx="4172991" cy="58783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จำนวนหน่วย</a:t>
            </a:r>
            <a:r>
              <a:rPr lang="th-TH" sz="36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กิต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(ปรับปรุงใหม่)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xmlns="" id="{F9613044-FF30-8525-78B4-4ABEED1096CB}"/>
              </a:ext>
            </a:extLst>
          </p:cNvPr>
          <p:cNvSpPr/>
          <p:nvPr/>
        </p:nvSpPr>
        <p:spPr>
          <a:xfrm>
            <a:off x="954491" y="1632778"/>
            <a:ext cx="4172991" cy="58783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จำนวนหน่วย</a:t>
            </a:r>
            <a:r>
              <a:rPr lang="th-TH" sz="36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กิต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(เดิม)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64" y="269670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13598" y="2694125"/>
            <a:ext cx="5377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</a:t>
            </a:r>
          </a:p>
          <a:p>
            <a:r>
              <a:rPr lang="th-TH" sz="3200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</a:t>
            </a:r>
            <a:endParaRPr lang="th-TH" sz="3200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1004</TotalTime>
  <Words>496</Words>
  <Application>Microsoft Office PowerPoint</Application>
  <PresentationFormat>กำหนดเอง</PresentationFormat>
  <Paragraphs>103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Office Theme</vt:lpstr>
      <vt:lpstr>ภาพนิ่ง 1</vt:lpstr>
      <vt:lpstr>ภาพนิ่ง 2</vt:lpstr>
      <vt:lpstr>ความต้องการอัตรากำลังคนในตลาดแรงงาน</vt:lpstr>
      <vt:lpstr>ภาพนิ่ง 4</vt:lpstr>
      <vt:lpstr>โมเดลของหลักสูตร : สมรรถนะที่เกิดขึ้นในแต่ละชั้นปี</vt:lpstr>
      <vt:lpstr>ความแตกต่างระหว่างหลักสูตรเดิมกับหลักสูตรปรับปรุง</vt:lpstr>
      <vt:lpstr>ความแตกต่างระหว่างหลักสูตรเดิมกับหลักสูตรปรับปรุง</vt:lpstr>
      <vt:lpstr>ความแตกต่างระหว่างหลักสูตรเดิมกับหลักสูตรปรับปรุง</vt:lpstr>
      <vt:lpstr>ความแตกต่างระหว่างหลักสูตรเดิมกับหลักสูตรปรับปรุง</vt:lpstr>
      <vt:lpstr>ความแตกต่างระหว่างหลักสูตรเดิมกับหลักสูตรปรับปรุง</vt:lpstr>
      <vt:lpstr>ความแตกต่างระหว่างหลักสูตรเดิมกับหลักสูตรปรับปรุง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หลักสูตรเทคโนโลยีบัณฑิต สาขาวิชาเทคโนโลยีโยธา</dc:title>
  <dc:creator>Pincha Torkittikul</dc:creator>
  <cp:lastModifiedBy>Kitty-nan</cp:lastModifiedBy>
  <cp:revision>87</cp:revision>
  <dcterms:created xsi:type="dcterms:W3CDTF">2023-01-21T03:20:55Z</dcterms:created>
  <dcterms:modified xsi:type="dcterms:W3CDTF">2023-10-26T03:05:34Z</dcterms:modified>
</cp:coreProperties>
</file>